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8" r:id="rId3"/>
    <p:sldId id="259" r:id="rId4"/>
    <p:sldId id="274" r:id="rId5"/>
    <p:sldId id="277" r:id="rId6"/>
    <p:sldId id="271" r:id="rId7"/>
    <p:sldId id="272" r:id="rId8"/>
    <p:sldId id="278" r:id="rId9"/>
    <p:sldId id="279" r:id="rId10"/>
    <p:sldId id="276" r:id="rId11"/>
    <p:sldId id="261" r:id="rId12"/>
    <p:sldId id="273" r:id="rId13"/>
    <p:sldId id="267" r:id="rId14"/>
    <p:sldId id="265" r:id="rId15"/>
    <p:sldId id="263" r:id="rId16"/>
    <p:sldId id="269" r:id="rId17"/>
    <p:sldId id="270" r:id="rId18"/>
    <p:sldId id="26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4" autoAdjust="0"/>
    <p:restoredTop sz="95054" autoAdjust="0"/>
  </p:normalViewPr>
  <p:slideViewPr>
    <p:cSldViewPr snapToGrid="0">
      <p:cViewPr varScale="1">
        <p:scale>
          <a:sx n="147" d="100"/>
          <a:sy n="147" d="100"/>
        </p:scale>
        <p:origin x="21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06E1D-BF45-4EDF-AB3D-33BAF371D6CB}" type="datetimeFigureOut">
              <a:rPr lang="en-AU" smtClean="0"/>
              <a:t>8/08/2019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AB808-017D-47CB-847E-23351E003E60}" type="slidenum">
              <a:rPr lang="en-AU" smtClean="0"/>
              <a:t>‹#›</a:t>
            </a:fld>
            <a:endParaRPr lang="en-AU"/>
          </a:p>
        </p:txBody>
      </p:sp>
    </p:spTree>
    <p:extLst>
      <p:ext uri="{BB962C8B-B14F-4D97-AF65-F5344CB8AC3E}">
        <p14:creationId xmlns:p14="http://schemas.microsoft.com/office/powerpoint/2010/main" val="125545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7AB808-017D-47CB-847E-23351E003E60}" type="slidenum">
              <a:rPr lang="en-AU" smtClean="0"/>
              <a:t>2</a:t>
            </a:fld>
            <a:endParaRPr lang="en-AU"/>
          </a:p>
        </p:txBody>
      </p:sp>
    </p:spTree>
    <p:extLst>
      <p:ext uri="{BB962C8B-B14F-4D97-AF65-F5344CB8AC3E}">
        <p14:creationId xmlns:p14="http://schemas.microsoft.com/office/powerpoint/2010/main" val="415176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7AB808-017D-47CB-847E-23351E003E60}" type="slidenum">
              <a:rPr lang="en-AU" smtClean="0"/>
              <a:t>4</a:t>
            </a:fld>
            <a:endParaRPr lang="en-AU"/>
          </a:p>
        </p:txBody>
      </p:sp>
    </p:spTree>
    <p:extLst>
      <p:ext uri="{BB962C8B-B14F-4D97-AF65-F5344CB8AC3E}">
        <p14:creationId xmlns:p14="http://schemas.microsoft.com/office/powerpoint/2010/main" val="42246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7AB808-017D-47CB-847E-23351E003E60}" type="slidenum">
              <a:rPr lang="en-AU" smtClean="0"/>
              <a:t>5</a:t>
            </a:fld>
            <a:endParaRPr lang="en-AU"/>
          </a:p>
        </p:txBody>
      </p:sp>
    </p:spTree>
    <p:extLst>
      <p:ext uri="{BB962C8B-B14F-4D97-AF65-F5344CB8AC3E}">
        <p14:creationId xmlns:p14="http://schemas.microsoft.com/office/powerpoint/2010/main" val="36743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27AB808-017D-47CB-847E-23351E003E60}" type="slidenum">
              <a:rPr lang="en-AU" smtClean="0"/>
              <a:t>10</a:t>
            </a:fld>
            <a:endParaRPr lang="en-AU"/>
          </a:p>
        </p:txBody>
      </p:sp>
    </p:spTree>
    <p:extLst>
      <p:ext uri="{BB962C8B-B14F-4D97-AF65-F5344CB8AC3E}">
        <p14:creationId xmlns:p14="http://schemas.microsoft.com/office/powerpoint/2010/main" val="173936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8/8/19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8/8/19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8/8/19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8/8/19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8/8/19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iF7yrFU5dW0" TargetMode="Externa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40F1E9C-ED53-4163-8FDA-A0D7E238CB37}"/>
              </a:ext>
            </a:extLst>
          </p:cNvPr>
          <p:cNvPicPr>
            <a:picLocks noChangeAspect="1"/>
          </p:cNvPicPr>
          <p:nvPr/>
        </p:nvPicPr>
        <p:blipFill>
          <a:blip r:embed="rId2"/>
          <a:stretch>
            <a:fillRect/>
          </a:stretch>
        </p:blipFill>
        <p:spPr>
          <a:xfrm>
            <a:off x="168906" y="-28362"/>
            <a:ext cx="12175494" cy="6867312"/>
          </a:xfrm>
          <a:prstGeom prst="rect">
            <a:avLst/>
          </a:prstGeom>
        </p:spPr>
      </p:pic>
      <p:sp>
        <p:nvSpPr>
          <p:cNvPr id="4" name="Oval 3">
            <a:extLst>
              <a:ext uri="{FF2B5EF4-FFF2-40B4-BE49-F238E27FC236}">
                <a16:creationId xmlns:a16="http://schemas.microsoft.com/office/drawing/2014/main" xmlns="" id="{7D72750D-BAA8-4F02-913C-99DAD914C599}"/>
              </a:ext>
            </a:extLst>
          </p:cNvPr>
          <p:cNvSpPr/>
          <p:nvPr/>
        </p:nvSpPr>
        <p:spPr>
          <a:xfrm>
            <a:off x="3523786" y="624468"/>
            <a:ext cx="5263905" cy="523129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xmlns="" id="{E4FF23F1-CBDB-4DCD-A292-F5FA2FC47549}"/>
              </a:ext>
            </a:extLst>
          </p:cNvPr>
          <p:cNvSpPr>
            <a:spLocks noGrp="1"/>
          </p:cNvSpPr>
          <p:nvPr>
            <p:ph type="ctrTitle"/>
          </p:nvPr>
        </p:nvSpPr>
        <p:spPr/>
        <p:txBody>
          <a:bodyPr/>
          <a:lstStyle/>
          <a:p>
            <a:r>
              <a:rPr lang="en-AU" dirty="0"/>
              <a:t>Wheelset Mover</a:t>
            </a:r>
          </a:p>
        </p:txBody>
      </p:sp>
      <p:sp>
        <p:nvSpPr>
          <p:cNvPr id="3" name="Subtitle 2">
            <a:extLst>
              <a:ext uri="{FF2B5EF4-FFF2-40B4-BE49-F238E27FC236}">
                <a16:creationId xmlns:a16="http://schemas.microsoft.com/office/drawing/2014/main" xmlns="" id="{D43CC27F-8916-4F11-BEFA-2434D9DE6E31}"/>
              </a:ext>
            </a:extLst>
          </p:cNvPr>
          <p:cNvSpPr>
            <a:spLocks noGrp="1"/>
          </p:cNvSpPr>
          <p:nvPr>
            <p:ph type="subTitle" idx="1"/>
          </p:nvPr>
        </p:nvSpPr>
        <p:spPr/>
        <p:txBody>
          <a:bodyPr/>
          <a:lstStyle/>
          <a:p>
            <a:r>
              <a:rPr lang="en-AU" dirty="0"/>
              <a:t>custom-engineered solution</a:t>
            </a:r>
          </a:p>
        </p:txBody>
      </p:sp>
      <p:pic>
        <p:nvPicPr>
          <p:cNvPr id="8" name="Picture 7">
            <a:extLst>
              <a:ext uri="{FF2B5EF4-FFF2-40B4-BE49-F238E27FC236}">
                <a16:creationId xmlns:a16="http://schemas.microsoft.com/office/drawing/2014/main" xmlns="" id="{71BB872B-93CC-46DD-9CEE-B149DF0D10A3}"/>
              </a:ext>
            </a:extLst>
          </p:cNvPr>
          <p:cNvPicPr>
            <a:picLocks noChangeAspect="1"/>
          </p:cNvPicPr>
          <p:nvPr/>
        </p:nvPicPr>
        <p:blipFill>
          <a:blip r:embed="rId3"/>
          <a:stretch>
            <a:fillRect/>
          </a:stretch>
        </p:blipFill>
        <p:spPr>
          <a:xfrm>
            <a:off x="5192870" y="4579039"/>
            <a:ext cx="2089722" cy="410933"/>
          </a:xfrm>
          <a:prstGeom prst="rect">
            <a:avLst/>
          </a:prstGeom>
        </p:spPr>
      </p:pic>
      <p:sp>
        <p:nvSpPr>
          <p:cNvPr id="9" name="TextBox 8">
            <a:extLst>
              <a:ext uri="{FF2B5EF4-FFF2-40B4-BE49-F238E27FC236}">
                <a16:creationId xmlns:a16="http://schemas.microsoft.com/office/drawing/2014/main" xmlns="" id="{3103F7F8-24E8-4EB0-BD90-F7471AC32611}"/>
              </a:ext>
            </a:extLst>
          </p:cNvPr>
          <p:cNvSpPr txBox="1"/>
          <p:nvPr/>
        </p:nvSpPr>
        <p:spPr>
          <a:xfrm>
            <a:off x="4797953" y="4501773"/>
            <a:ext cx="818087" cy="369332"/>
          </a:xfrm>
          <a:prstGeom prst="rect">
            <a:avLst/>
          </a:prstGeom>
          <a:noFill/>
        </p:spPr>
        <p:txBody>
          <a:bodyPr wrap="square" rtlCol="0">
            <a:spAutoFit/>
          </a:bodyPr>
          <a:lstStyle/>
          <a:p>
            <a:r>
              <a:rPr lang="en-AU" dirty="0"/>
              <a:t>by</a:t>
            </a:r>
          </a:p>
        </p:txBody>
      </p:sp>
    </p:spTree>
    <p:extLst>
      <p:ext uri="{BB962C8B-B14F-4D97-AF65-F5344CB8AC3E}">
        <p14:creationId xmlns:p14="http://schemas.microsoft.com/office/powerpoint/2010/main" val="385318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9E1C2AA-262B-4F79-A8FA-A28FF21EADC7}"/>
              </a:ext>
            </a:extLst>
          </p:cNvPr>
          <p:cNvPicPr>
            <a:picLocks noChangeAspect="1"/>
          </p:cNvPicPr>
          <p:nvPr/>
        </p:nvPicPr>
        <p:blipFill>
          <a:blip r:embed="rId3"/>
          <a:stretch>
            <a:fillRect/>
          </a:stretch>
        </p:blipFill>
        <p:spPr>
          <a:xfrm>
            <a:off x="7160623" y="148632"/>
            <a:ext cx="4593610" cy="3178098"/>
          </a:xfrm>
          <a:prstGeom prst="rect">
            <a:avLst/>
          </a:prstGeom>
        </p:spPr>
      </p:pic>
      <p:sp>
        <p:nvSpPr>
          <p:cNvPr id="6" name="Rectangle 5">
            <a:extLst>
              <a:ext uri="{FF2B5EF4-FFF2-40B4-BE49-F238E27FC236}">
                <a16:creationId xmlns:a16="http://schemas.microsoft.com/office/drawing/2014/main" xmlns="" id="{8443EA43-DCA0-4775-A9D9-C6AAE245499F}"/>
              </a:ext>
            </a:extLst>
          </p:cNvPr>
          <p:cNvSpPr/>
          <p:nvPr/>
        </p:nvSpPr>
        <p:spPr>
          <a:xfrm>
            <a:off x="1196209" y="1560440"/>
            <a:ext cx="4821827" cy="4801314"/>
          </a:xfrm>
          <a:prstGeom prst="rect">
            <a:avLst/>
          </a:prstGeom>
        </p:spPr>
        <p:txBody>
          <a:bodyPr wrap="square">
            <a:spAutoFit/>
          </a:bodyPr>
          <a:lstStyle/>
          <a:p>
            <a:pPr marL="285750" indent="-285750">
              <a:buClr>
                <a:schemeClr val="accent1"/>
              </a:buClr>
              <a:buFont typeface="Wingdings" panose="05000000000000000000" pitchFamily="2" charset="2"/>
              <a:buChar char="ü"/>
            </a:pPr>
            <a:r>
              <a:rPr lang="en-AU" dirty="0"/>
              <a:t>Overall length has been reduced from 6.7m to 2.7m (60% reduction)</a:t>
            </a:r>
          </a:p>
          <a:p>
            <a:pPr marL="285750" indent="-285750">
              <a:buClr>
                <a:schemeClr val="accent1"/>
              </a:buClr>
              <a:buFont typeface="Wingdings" panose="05000000000000000000" pitchFamily="2" charset="2"/>
              <a:buChar char="ü"/>
            </a:pPr>
            <a:r>
              <a:rPr lang="en-AU" dirty="0"/>
              <a:t>Overall height of operator changes from approx. 2.7m to standing height</a:t>
            </a:r>
          </a:p>
          <a:p>
            <a:pPr marL="285750" indent="-285750">
              <a:buClr>
                <a:schemeClr val="accent1"/>
              </a:buClr>
              <a:buFont typeface="Wingdings" panose="05000000000000000000" pitchFamily="2" charset="2"/>
              <a:buChar char="ü"/>
            </a:pPr>
            <a:r>
              <a:rPr lang="en-AU" dirty="0"/>
              <a:t>Operator has full visuals of all points and staff members in the vicinity (no blind spots) </a:t>
            </a:r>
          </a:p>
          <a:p>
            <a:pPr marL="285750" indent="-285750">
              <a:buClr>
                <a:schemeClr val="accent1"/>
              </a:buClr>
              <a:buFont typeface="Wingdings" panose="05000000000000000000" pitchFamily="2" charset="2"/>
              <a:buChar char="ü"/>
            </a:pPr>
            <a:r>
              <a:rPr lang="en-AU" dirty="0"/>
              <a:t>Task is now a two man operation reducing process labour costs by 33% </a:t>
            </a:r>
          </a:p>
          <a:p>
            <a:pPr marL="285750" indent="-285750">
              <a:buClr>
                <a:schemeClr val="accent1"/>
              </a:buClr>
              <a:buFont typeface="Wingdings" panose="05000000000000000000" pitchFamily="2" charset="2"/>
              <a:buChar char="ü"/>
            </a:pPr>
            <a:r>
              <a:rPr lang="en-AU" dirty="0"/>
              <a:t>Operator does not require a forklift licence </a:t>
            </a:r>
          </a:p>
          <a:p>
            <a:pPr marL="285750" indent="-285750">
              <a:buClr>
                <a:schemeClr val="accent1"/>
              </a:buClr>
              <a:buFont typeface="Wingdings" panose="05000000000000000000" pitchFamily="2" charset="2"/>
              <a:buChar char="ü"/>
            </a:pPr>
            <a:r>
              <a:rPr lang="en-AU" dirty="0"/>
              <a:t>Reduced usage of 10T (40hrs/</a:t>
            </a:r>
            <a:r>
              <a:rPr lang="en-AU" dirty="0" err="1"/>
              <a:t>mo</a:t>
            </a:r>
            <a:r>
              <a:rPr lang="en-AU" dirty="0"/>
              <a:t>) reduces wear and maintenance costs</a:t>
            </a:r>
          </a:p>
          <a:p>
            <a:pPr marL="285750" indent="-285750">
              <a:buClr>
                <a:schemeClr val="accent1"/>
              </a:buClr>
              <a:buFont typeface="Wingdings" panose="05000000000000000000" pitchFamily="2" charset="2"/>
              <a:buChar char="ü"/>
            </a:pPr>
            <a:r>
              <a:rPr lang="en-AU" dirty="0"/>
              <a:t>Wheel Set Mover has zero emissions (removing diesel fumes from enclosed space)</a:t>
            </a:r>
          </a:p>
          <a:p>
            <a:pPr marL="285750" indent="-285750">
              <a:buClr>
                <a:schemeClr val="accent1"/>
              </a:buClr>
              <a:buFont typeface="Wingdings" panose="05000000000000000000" pitchFamily="2" charset="2"/>
              <a:buChar char="ü"/>
            </a:pPr>
            <a:r>
              <a:rPr lang="en-AU" dirty="0"/>
              <a:t>Wheel Set Mover can be used for all wheel moves around workshop removing the need for forklifts driving in workshop delivering wheels (potential risk) </a:t>
            </a:r>
          </a:p>
        </p:txBody>
      </p:sp>
      <p:sp>
        <p:nvSpPr>
          <p:cNvPr id="8" name="TextBox 7">
            <a:extLst>
              <a:ext uri="{FF2B5EF4-FFF2-40B4-BE49-F238E27FC236}">
                <a16:creationId xmlns:a16="http://schemas.microsoft.com/office/drawing/2014/main" xmlns="" id="{1907545D-C389-4BA0-AA6F-A5753D1E4455}"/>
              </a:ext>
            </a:extLst>
          </p:cNvPr>
          <p:cNvSpPr txBox="1"/>
          <p:nvPr/>
        </p:nvSpPr>
        <p:spPr>
          <a:xfrm>
            <a:off x="1196209" y="531587"/>
            <a:ext cx="9406759" cy="707886"/>
          </a:xfrm>
          <a:prstGeom prst="rect">
            <a:avLst/>
          </a:prstGeom>
          <a:noFill/>
        </p:spPr>
        <p:txBody>
          <a:bodyPr wrap="square" rtlCol="0">
            <a:spAutoFit/>
          </a:bodyPr>
          <a:lstStyle/>
          <a:p>
            <a:r>
              <a:rPr lang="en-AU" sz="4000" dirty="0">
                <a:solidFill>
                  <a:schemeClr val="accent1"/>
                </a:solidFill>
                <a:latin typeface="+mj-lt"/>
              </a:rPr>
              <a:t>THE BENEFITS</a:t>
            </a:r>
          </a:p>
        </p:txBody>
      </p:sp>
      <p:pic>
        <p:nvPicPr>
          <p:cNvPr id="10" name="Picture 9">
            <a:extLst>
              <a:ext uri="{FF2B5EF4-FFF2-40B4-BE49-F238E27FC236}">
                <a16:creationId xmlns:a16="http://schemas.microsoft.com/office/drawing/2014/main" xmlns="" id="{511866FF-12EC-48FF-817E-DE71B54FD12C}"/>
              </a:ext>
            </a:extLst>
          </p:cNvPr>
          <p:cNvPicPr>
            <a:picLocks noChangeAspect="1"/>
          </p:cNvPicPr>
          <p:nvPr/>
        </p:nvPicPr>
        <p:blipFill>
          <a:blip r:embed="rId4"/>
          <a:stretch>
            <a:fillRect/>
          </a:stretch>
        </p:blipFill>
        <p:spPr>
          <a:xfrm>
            <a:off x="7160623" y="3342585"/>
            <a:ext cx="4593610" cy="3131436"/>
          </a:xfrm>
          <a:prstGeom prst="rect">
            <a:avLst/>
          </a:prstGeom>
        </p:spPr>
      </p:pic>
      <p:sp>
        <p:nvSpPr>
          <p:cNvPr id="11" name="TextBox 10">
            <a:extLst>
              <a:ext uri="{FF2B5EF4-FFF2-40B4-BE49-F238E27FC236}">
                <a16:creationId xmlns:a16="http://schemas.microsoft.com/office/drawing/2014/main" xmlns="" id="{E3510DFA-10A4-46F1-A2BE-578CA8CD6DB5}"/>
              </a:ext>
            </a:extLst>
          </p:cNvPr>
          <p:cNvSpPr txBox="1"/>
          <p:nvPr/>
        </p:nvSpPr>
        <p:spPr>
          <a:xfrm>
            <a:off x="7095154" y="6236517"/>
            <a:ext cx="4821827" cy="276999"/>
          </a:xfrm>
          <a:prstGeom prst="rect">
            <a:avLst/>
          </a:prstGeom>
          <a:noFill/>
        </p:spPr>
        <p:txBody>
          <a:bodyPr wrap="square" rtlCol="0">
            <a:spAutoFit/>
          </a:bodyPr>
          <a:lstStyle/>
          <a:p>
            <a:r>
              <a:rPr lang="en-AU" sz="1200" b="1" i="1" dirty="0"/>
              <a:t>Pictured: Linde H100 10T Forklift versus the Wheelset Mover</a:t>
            </a:r>
          </a:p>
        </p:txBody>
      </p:sp>
    </p:spTree>
    <p:extLst>
      <p:ext uri="{BB962C8B-B14F-4D97-AF65-F5344CB8AC3E}">
        <p14:creationId xmlns:p14="http://schemas.microsoft.com/office/powerpoint/2010/main" val="371485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hlinkClick r:id="rId2"/>
            <a:extLst>
              <a:ext uri="{FF2B5EF4-FFF2-40B4-BE49-F238E27FC236}">
                <a16:creationId xmlns:a16="http://schemas.microsoft.com/office/drawing/2014/main" xmlns="" id="{6B6AF460-3918-4493-B6FE-7B61A0D13F37}"/>
              </a:ext>
            </a:extLst>
          </p:cNvPr>
          <p:cNvPicPr>
            <a:picLocks noChangeAspect="1"/>
          </p:cNvPicPr>
          <p:nvPr/>
        </p:nvPicPr>
        <p:blipFill>
          <a:blip r:embed="rId3"/>
          <a:stretch>
            <a:fillRect/>
          </a:stretch>
        </p:blipFill>
        <p:spPr>
          <a:xfrm>
            <a:off x="-9729" y="0"/>
            <a:ext cx="12388643" cy="6858000"/>
          </a:xfrm>
          <a:prstGeom prst="rect">
            <a:avLst/>
          </a:prstGeom>
        </p:spPr>
      </p:pic>
    </p:spTree>
    <p:extLst>
      <p:ext uri="{BB962C8B-B14F-4D97-AF65-F5344CB8AC3E}">
        <p14:creationId xmlns:p14="http://schemas.microsoft.com/office/powerpoint/2010/main" val="17252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lectrodrive's Wheelset Mover">
            <a:extLst>
              <a:ext uri="{FF2B5EF4-FFF2-40B4-BE49-F238E27FC236}">
                <a16:creationId xmlns:a16="http://schemas.microsoft.com/office/drawing/2014/main" xmlns="" id="{ADA4023E-884B-4A62-9C53-F97543DC8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9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3DD85B-BD79-4EEA-ADAD-A21DC83E88AF}"/>
              </a:ext>
            </a:extLst>
          </p:cNvPr>
          <p:cNvPicPr>
            <a:picLocks noChangeAspect="1"/>
          </p:cNvPicPr>
          <p:nvPr/>
        </p:nvPicPr>
        <p:blipFill>
          <a:blip r:embed="rId2"/>
          <a:stretch>
            <a:fillRect/>
          </a:stretch>
        </p:blipFill>
        <p:spPr>
          <a:xfrm>
            <a:off x="0" y="0"/>
            <a:ext cx="12243864" cy="6858000"/>
          </a:xfrm>
          <a:prstGeom prst="rect">
            <a:avLst/>
          </a:prstGeom>
        </p:spPr>
      </p:pic>
    </p:spTree>
    <p:extLst>
      <p:ext uri="{BB962C8B-B14F-4D97-AF65-F5344CB8AC3E}">
        <p14:creationId xmlns:p14="http://schemas.microsoft.com/office/powerpoint/2010/main" val="245955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0B7251-03DF-48E6-9F8E-044936BEA7CB}"/>
              </a:ext>
            </a:extLst>
          </p:cNvPr>
          <p:cNvPicPr>
            <a:picLocks noChangeAspect="1"/>
          </p:cNvPicPr>
          <p:nvPr/>
        </p:nvPicPr>
        <p:blipFill>
          <a:blip r:embed="rId2"/>
          <a:stretch>
            <a:fillRect/>
          </a:stretch>
        </p:blipFill>
        <p:spPr>
          <a:xfrm>
            <a:off x="0" y="0"/>
            <a:ext cx="12192000" cy="6860988"/>
          </a:xfrm>
          <a:prstGeom prst="rect">
            <a:avLst/>
          </a:prstGeom>
        </p:spPr>
      </p:pic>
    </p:spTree>
    <p:extLst>
      <p:ext uri="{BB962C8B-B14F-4D97-AF65-F5344CB8AC3E}">
        <p14:creationId xmlns:p14="http://schemas.microsoft.com/office/powerpoint/2010/main" val="182662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DB09D8-5B06-474F-8980-AC82C075FC15}"/>
              </a:ext>
            </a:extLst>
          </p:cNvPr>
          <p:cNvPicPr>
            <a:picLocks noChangeAspect="1"/>
          </p:cNvPicPr>
          <p:nvPr/>
        </p:nvPicPr>
        <p:blipFill>
          <a:blip r:embed="rId2"/>
          <a:stretch>
            <a:fillRect/>
          </a:stretch>
        </p:blipFill>
        <p:spPr>
          <a:xfrm>
            <a:off x="-1" y="-49620"/>
            <a:ext cx="12192001" cy="6919139"/>
          </a:xfrm>
          <a:prstGeom prst="rect">
            <a:avLst/>
          </a:prstGeom>
        </p:spPr>
      </p:pic>
    </p:spTree>
    <p:extLst>
      <p:ext uri="{BB962C8B-B14F-4D97-AF65-F5344CB8AC3E}">
        <p14:creationId xmlns:p14="http://schemas.microsoft.com/office/powerpoint/2010/main" val="56882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CD1690-00BD-4276-889B-E28626B90A79}"/>
              </a:ext>
            </a:extLst>
          </p:cNvPr>
          <p:cNvPicPr>
            <a:picLocks noChangeAspect="1"/>
          </p:cNvPicPr>
          <p:nvPr/>
        </p:nvPicPr>
        <p:blipFill>
          <a:blip r:embed="rId2"/>
          <a:stretch>
            <a:fillRect/>
          </a:stretch>
        </p:blipFill>
        <p:spPr>
          <a:xfrm>
            <a:off x="0" y="0"/>
            <a:ext cx="12243864" cy="6858000"/>
          </a:xfrm>
          <a:prstGeom prst="rect">
            <a:avLst/>
          </a:prstGeom>
        </p:spPr>
      </p:pic>
    </p:spTree>
    <p:extLst>
      <p:ext uri="{BB962C8B-B14F-4D97-AF65-F5344CB8AC3E}">
        <p14:creationId xmlns:p14="http://schemas.microsoft.com/office/powerpoint/2010/main" val="27929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DA2304E-FB2C-4BDA-B9DA-27E36D6E9756}"/>
              </a:ext>
            </a:extLst>
          </p:cNvPr>
          <p:cNvPicPr>
            <a:picLocks noChangeAspect="1"/>
          </p:cNvPicPr>
          <p:nvPr/>
        </p:nvPicPr>
        <p:blipFill>
          <a:blip r:embed="rId2"/>
          <a:stretch>
            <a:fillRect/>
          </a:stretch>
        </p:blipFill>
        <p:spPr>
          <a:xfrm>
            <a:off x="0" y="0"/>
            <a:ext cx="12262729" cy="6858000"/>
          </a:xfrm>
          <a:prstGeom prst="rect">
            <a:avLst/>
          </a:prstGeom>
        </p:spPr>
      </p:pic>
    </p:spTree>
    <p:extLst>
      <p:ext uri="{BB962C8B-B14F-4D97-AF65-F5344CB8AC3E}">
        <p14:creationId xmlns:p14="http://schemas.microsoft.com/office/powerpoint/2010/main" val="150777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4FD29B-8C19-4818-9A81-AF19F62FD1BD}"/>
              </a:ext>
            </a:extLst>
          </p:cNvPr>
          <p:cNvPicPr>
            <a:picLocks noChangeAspect="1"/>
          </p:cNvPicPr>
          <p:nvPr/>
        </p:nvPicPr>
        <p:blipFill>
          <a:blip r:embed="rId2"/>
          <a:stretch>
            <a:fillRect/>
          </a:stretch>
        </p:blipFill>
        <p:spPr>
          <a:xfrm>
            <a:off x="0" y="56590"/>
            <a:ext cx="12058650" cy="6801409"/>
          </a:xfrm>
          <a:prstGeom prst="rect">
            <a:avLst/>
          </a:prstGeom>
        </p:spPr>
      </p:pic>
    </p:spTree>
    <p:extLst>
      <p:ext uri="{BB962C8B-B14F-4D97-AF65-F5344CB8AC3E}">
        <p14:creationId xmlns:p14="http://schemas.microsoft.com/office/powerpoint/2010/main" val="5946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CBEB1-A75B-4494-96C2-983B628D58EB}"/>
              </a:ext>
            </a:extLst>
          </p:cNvPr>
          <p:cNvSpPr>
            <a:spLocks noGrp="1"/>
          </p:cNvSpPr>
          <p:nvPr>
            <p:ph type="title"/>
          </p:nvPr>
        </p:nvSpPr>
        <p:spPr>
          <a:xfrm>
            <a:off x="1251678" y="809052"/>
            <a:ext cx="10178322" cy="1492132"/>
          </a:xfrm>
        </p:spPr>
        <p:txBody>
          <a:bodyPr>
            <a:normAutofit/>
          </a:bodyPr>
          <a:lstStyle/>
          <a:p>
            <a:r>
              <a:rPr lang="en-AU" sz="4000" b="1" dirty="0"/>
              <a:t>Intelligent, simple &amp; </a:t>
            </a:r>
            <a:br>
              <a:rPr lang="en-AU" sz="4000" b="1" dirty="0"/>
            </a:br>
            <a:r>
              <a:rPr lang="en-AU" sz="4000" b="1" dirty="0"/>
              <a:t>collaborative solutions</a:t>
            </a:r>
            <a:endParaRPr lang="en-AU" sz="4000" dirty="0"/>
          </a:p>
        </p:txBody>
      </p:sp>
      <p:sp>
        <p:nvSpPr>
          <p:cNvPr id="7" name="TextBox 6">
            <a:extLst>
              <a:ext uri="{FF2B5EF4-FFF2-40B4-BE49-F238E27FC236}">
                <a16:creationId xmlns:a16="http://schemas.microsoft.com/office/drawing/2014/main" xmlns="" id="{416A0866-307A-43E6-8797-AB89508DC561}"/>
              </a:ext>
            </a:extLst>
          </p:cNvPr>
          <p:cNvSpPr txBox="1"/>
          <p:nvPr/>
        </p:nvSpPr>
        <p:spPr>
          <a:xfrm>
            <a:off x="1251678" y="2301184"/>
            <a:ext cx="10044972" cy="923330"/>
          </a:xfrm>
          <a:prstGeom prst="rect">
            <a:avLst/>
          </a:prstGeom>
          <a:noFill/>
        </p:spPr>
        <p:txBody>
          <a:bodyPr wrap="square" rtlCol="0">
            <a:spAutoFit/>
          </a:bodyPr>
          <a:lstStyle/>
          <a:p>
            <a:r>
              <a:rPr lang="en-AU" b="1" dirty="0" err="1"/>
              <a:t>Electrodrive’s</a:t>
            </a:r>
            <a:r>
              <a:rPr lang="en-AU" b="1" dirty="0"/>
              <a:t> Wheelset Mover</a:t>
            </a:r>
            <a:r>
              <a:rPr lang="en-AU" dirty="0"/>
              <a:t> is a custom-engineered, battery-powered device capable of moving large cylindrical objects such as train bogies, spools and drums to enable a single operator to move safely and swiftly with minimal effort—saving time, increasing productivity and reducing the risk of injury.</a:t>
            </a:r>
          </a:p>
        </p:txBody>
      </p:sp>
      <p:pic>
        <p:nvPicPr>
          <p:cNvPr id="12" name="Picture 11">
            <a:extLst>
              <a:ext uri="{FF2B5EF4-FFF2-40B4-BE49-F238E27FC236}">
                <a16:creationId xmlns:a16="http://schemas.microsoft.com/office/drawing/2014/main" xmlns="" id="{87CCBF96-0DDD-4031-AEB5-5F815FDB9600}"/>
              </a:ext>
            </a:extLst>
          </p:cNvPr>
          <p:cNvPicPr>
            <a:picLocks noChangeAspect="1"/>
          </p:cNvPicPr>
          <p:nvPr/>
        </p:nvPicPr>
        <p:blipFill>
          <a:blip r:embed="rId3"/>
          <a:stretch>
            <a:fillRect/>
          </a:stretch>
        </p:blipFill>
        <p:spPr>
          <a:xfrm>
            <a:off x="6476994" y="3616902"/>
            <a:ext cx="4752451" cy="2674419"/>
          </a:xfrm>
          <a:prstGeom prst="rect">
            <a:avLst/>
          </a:prstGeom>
        </p:spPr>
      </p:pic>
      <p:pic>
        <p:nvPicPr>
          <p:cNvPr id="13" name="Picture 12">
            <a:extLst>
              <a:ext uri="{FF2B5EF4-FFF2-40B4-BE49-F238E27FC236}">
                <a16:creationId xmlns:a16="http://schemas.microsoft.com/office/drawing/2014/main" xmlns="" id="{C6D12AB1-4734-4A6C-8BB9-4E580E39E05F}"/>
              </a:ext>
            </a:extLst>
          </p:cNvPr>
          <p:cNvPicPr>
            <a:picLocks noChangeAspect="1"/>
          </p:cNvPicPr>
          <p:nvPr/>
        </p:nvPicPr>
        <p:blipFill>
          <a:blip r:embed="rId4"/>
          <a:stretch>
            <a:fillRect/>
          </a:stretch>
        </p:blipFill>
        <p:spPr>
          <a:xfrm>
            <a:off x="1251678" y="3633486"/>
            <a:ext cx="4752451" cy="2657835"/>
          </a:xfrm>
          <a:prstGeom prst="rect">
            <a:avLst/>
          </a:prstGeom>
        </p:spPr>
      </p:pic>
    </p:spTree>
    <p:extLst>
      <p:ext uri="{BB962C8B-B14F-4D97-AF65-F5344CB8AC3E}">
        <p14:creationId xmlns:p14="http://schemas.microsoft.com/office/powerpoint/2010/main" val="62266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B8C44BF-E4E4-44D6-AE2C-65DA0D76F231}"/>
              </a:ext>
            </a:extLst>
          </p:cNvPr>
          <p:cNvSpPr>
            <a:spLocks noGrp="1"/>
          </p:cNvSpPr>
          <p:nvPr>
            <p:ph type="title"/>
          </p:nvPr>
        </p:nvSpPr>
        <p:spPr/>
        <p:txBody>
          <a:bodyPr/>
          <a:lstStyle/>
          <a:p>
            <a:r>
              <a:rPr lang="en-AU" dirty="0"/>
              <a:t>The problem</a:t>
            </a:r>
          </a:p>
        </p:txBody>
      </p:sp>
      <p:sp>
        <p:nvSpPr>
          <p:cNvPr id="5" name="Text Placeholder 4">
            <a:extLst>
              <a:ext uri="{FF2B5EF4-FFF2-40B4-BE49-F238E27FC236}">
                <a16:creationId xmlns:a16="http://schemas.microsoft.com/office/drawing/2014/main" xmlns="" id="{A55F8DAD-7565-421E-B18E-883AC84FB96C}"/>
              </a:ext>
            </a:extLst>
          </p:cNvPr>
          <p:cNvSpPr>
            <a:spLocks noGrp="1"/>
          </p:cNvSpPr>
          <p:nvPr>
            <p:ph type="body" idx="1"/>
          </p:nvPr>
        </p:nvSpPr>
        <p:spPr>
          <a:xfrm>
            <a:off x="3416354" y="5138515"/>
            <a:ext cx="7051949" cy="1050519"/>
          </a:xfrm>
        </p:spPr>
        <p:txBody>
          <a:bodyPr>
            <a:noAutofit/>
          </a:bodyPr>
          <a:lstStyle/>
          <a:p>
            <a:r>
              <a:rPr lang="en-AU" sz="1600" dirty="0"/>
              <a:t>Traditional methods for moving rolling stock equipment are risky </a:t>
            </a:r>
            <a:br>
              <a:rPr lang="en-AU" sz="1600" dirty="0"/>
            </a:br>
            <a:r>
              <a:rPr lang="en-AU" sz="1600" dirty="0"/>
              <a:t>and time consuming, requiring large forklifts and multiple people</a:t>
            </a:r>
          </a:p>
        </p:txBody>
      </p:sp>
    </p:spTree>
    <p:extLst>
      <p:ext uri="{BB962C8B-B14F-4D97-AF65-F5344CB8AC3E}">
        <p14:creationId xmlns:p14="http://schemas.microsoft.com/office/powerpoint/2010/main" val="28678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E6C59AF-2743-46E4-9F65-325BFE94C684}"/>
              </a:ext>
            </a:extLst>
          </p:cNvPr>
          <p:cNvPicPr>
            <a:picLocks noChangeAspect="1"/>
          </p:cNvPicPr>
          <p:nvPr/>
        </p:nvPicPr>
        <p:blipFill>
          <a:blip r:embed="rId3"/>
          <a:stretch>
            <a:fillRect/>
          </a:stretch>
        </p:blipFill>
        <p:spPr>
          <a:xfrm>
            <a:off x="261749" y="-19050"/>
            <a:ext cx="7496175" cy="5800725"/>
          </a:xfrm>
          <a:prstGeom prst="rect">
            <a:avLst/>
          </a:prstGeom>
        </p:spPr>
      </p:pic>
      <p:sp>
        <p:nvSpPr>
          <p:cNvPr id="4" name="Title 3">
            <a:extLst>
              <a:ext uri="{FF2B5EF4-FFF2-40B4-BE49-F238E27FC236}">
                <a16:creationId xmlns:a16="http://schemas.microsoft.com/office/drawing/2014/main" xmlns="" id="{150D15E6-9D93-4CDE-A83C-8378A55E5A40}"/>
              </a:ext>
            </a:extLst>
          </p:cNvPr>
          <p:cNvSpPr>
            <a:spLocks noGrp="1"/>
          </p:cNvSpPr>
          <p:nvPr>
            <p:ph type="title"/>
          </p:nvPr>
        </p:nvSpPr>
        <p:spPr>
          <a:xfrm>
            <a:off x="8183394" y="1010752"/>
            <a:ext cx="3092115" cy="487780"/>
          </a:xfrm>
        </p:spPr>
        <p:txBody>
          <a:bodyPr/>
          <a:lstStyle/>
          <a:p>
            <a:r>
              <a:rPr lang="en-AU" dirty="0"/>
              <a:t>The problem</a:t>
            </a:r>
          </a:p>
        </p:txBody>
      </p:sp>
      <p:sp>
        <p:nvSpPr>
          <p:cNvPr id="6" name="Text Placeholder 5">
            <a:extLst>
              <a:ext uri="{FF2B5EF4-FFF2-40B4-BE49-F238E27FC236}">
                <a16:creationId xmlns:a16="http://schemas.microsoft.com/office/drawing/2014/main" xmlns="" id="{CE9BB0CE-B9F2-4852-BBCB-BEE2527A188C}"/>
              </a:ext>
            </a:extLst>
          </p:cNvPr>
          <p:cNvSpPr>
            <a:spLocks noGrp="1"/>
          </p:cNvSpPr>
          <p:nvPr>
            <p:ph type="body" sz="half" idx="2"/>
          </p:nvPr>
        </p:nvSpPr>
        <p:spPr>
          <a:xfrm>
            <a:off x="8183394" y="1565438"/>
            <a:ext cx="3436177" cy="4612338"/>
          </a:xfrm>
        </p:spPr>
        <p:txBody>
          <a:bodyPr>
            <a:noAutofit/>
          </a:bodyPr>
          <a:lstStyle/>
          <a:p>
            <a:r>
              <a:rPr lang="en-AU" sz="1800" dirty="0"/>
              <a:t>Traditional methods for moving industrial rail equipment (such as bogies and wheelsets) are risky and time consuming, requiring large forklifts and a minimum of 2 “spotters” at ground level (one either side of </a:t>
            </a:r>
            <a:r>
              <a:rPr lang="en-AU" sz="1800" dirty="0" smtClean="0"/>
              <a:t>the </a:t>
            </a:r>
            <a:r>
              <a:rPr lang="en-AU" sz="1800" dirty="0"/>
              <a:t>train carriage) additional to a forklift operator to complete the task.</a:t>
            </a:r>
          </a:p>
          <a:p>
            <a:r>
              <a:rPr lang="en-AU" sz="1800" dirty="0"/>
              <a:t>The safe operating space required is disproportionate to the task being done. There is also a reliance on the availability of the 10T forklift and licenced driver.</a:t>
            </a:r>
          </a:p>
        </p:txBody>
      </p:sp>
      <p:sp>
        <p:nvSpPr>
          <p:cNvPr id="5" name="TextBox 4">
            <a:extLst>
              <a:ext uri="{FF2B5EF4-FFF2-40B4-BE49-F238E27FC236}">
                <a16:creationId xmlns:a16="http://schemas.microsoft.com/office/drawing/2014/main" xmlns="" id="{274102D3-029B-4E27-B1EA-5245F8C2C62A}"/>
              </a:ext>
            </a:extLst>
          </p:cNvPr>
          <p:cNvSpPr txBox="1"/>
          <p:nvPr/>
        </p:nvSpPr>
        <p:spPr>
          <a:xfrm>
            <a:off x="261749" y="5663555"/>
            <a:ext cx="7496175" cy="1200329"/>
          </a:xfrm>
          <a:prstGeom prst="rect">
            <a:avLst/>
          </a:prstGeom>
          <a:solidFill>
            <a:schemeClr val="bg1">
              <a:lumMod val="85000"/>
            </a:schemeClr>
          </a:solidFill>
          <a:ln>
            <a:noFill/>
          </a:ln>
        </p:spPr>
        <p:txBody>
          <a:bodyPr wrap="square" rtlCol="0">
            <a:spAutoFit/>
          </a:bodyPr>
          <a:lstStyle/>
          <a:p>
            <a:r>
              <a:rPr lang="en-AU" i="1" dirty="0"/>
              <a:t>(pictured) a forklift is a large piece of equipment with the operator sitting over 2m higher than the staff on the floor.  There are blind spots and the overall length of the operation is 6.7m which involves the forklift to move forwards, backwards and swivel around 90 degrees in a relatively small space.</a:t>
            </a:r>
          </a:p>
        </p:txBody>
      </p:sp>
    </p:spTree>
    <p:extLst>
      <p:ext uri="{BB962C8B-B14F-4D97-AF65-F5344CB8AC3E}">
        <p14:creationId xmlns:p14="http://schemas.microsoft.com/office/powerpoint/2010/main" val="45835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84E634C-DFE9-4567-8AA9-357A4AAAB06F}"/>
              </a:ext>
            </a:extLst>
          </p:cNvPr>
          <p:cNvSpPr txBox="1"/>
          <p:nvPr/>
        </p:nvSpPr>
        <p:spPr>
          <a:xfrm>
            <a:off x="1410512" y="758762"/>
            <a:ext cx="10223769" cy="2092881"/>
          </a:xfrm>
          <a:prstGeom prst="rect">
            <a:avLst/>
          </a:prstGeom>
          <a:noFill/>
        </p:spPr>
        <p:txBody>
          <a:bodyPr wrap="square" rtlCol="0">
            <a:spAutoFit/>
          </a:bodyPr>
          <a:lstStyle/>
          <a:p>
            <a:r>
              <a:rPr lang="en-AU" sz="4000" dirty="0">
                <a:latin typeface="+mj-lt"/>
              </a:rPr>
              <a:t>Current process </a:t>
            </a:r>
          </a:p>
          <a:p>
            <a:pPr marL="342900" indent="-342900">
              <a:buClr>
                <a:schemeClr val="tx1"/>
              </a:buClr>
              <a:buFont typeface="+mj-lt"/>
              <a:buAutoNum type="arabicPeriod"/>
            </a:pPr>
            <a:r>
              <a:rPr lang="en-AU" dirty="0"/>
              <a:t>Three staff members required: two “spotters” either side of train carriage and one </a:t>
            </a:r>
            <a:r>
              <a:rPr lang="en-AU" dirty="0" smtClean="0"/>
              <a:t>forklift </a:t>
            </a:r>
            <a:r>
              <a:rPr lang="en-AU" dirty="0"/>
              <a:t>operator</a:t>
            </a:r>
          </a:p>
          <a:p>
            <a:pPr marL="342900" indent="-342900">
              <a:buFont typeface="+mj-lt"/>
              <a:buAutoNum type="arabicPeriod"/>
            </a:pPr>
            <a:r>
              <a:rPr lang="en-AU" dirty="0"/>
              <a:t>Whilst two staff are removing the wheel plates from the bogies, the 10T </a:t>
            </a:r>
            <a:r>
              <a:rPr lang="en-AU" dirty="0" smtClean="0"/>
              <a:t>forklift </a:t>
            </a:r>
            <a:r>
              <a:rPr lang="en-AU" dirty="0"/>
              <a:t>operator positions the machine in line with the bogie.</a:t>
            </a:r>
          </a:p>
          <a:p>
            <a:pPr marL="342900" indent="-342900">
              <a:buFont typeface="+mj-lt"/>
              <a:buAutoNum type="arabicPeriod"/>
            </a:pPr>
            <a:r>
              <a:rPr lang="en-AU" dirty="0"/>
              <a:t>The wagon is lifted from a central floor mounted hoist. Once at a sufficient height, the two staff roll the wheels sideways around </a:t>
            </a:r>
            <a:r>
              <a:rPr lang="en-AU" dirty="0" smtClean="0"/>
              <a:t>500 mm </a:t>
            </a:r>
            <a:r>
              <a:rPr lang="en-AU" dirty="0"/>
              <a:t>to clear the axle boxes.</a:t>
            </a:r>
          </a:p>
        </p:txBody>
      </p:sp>
      <p:pic>
        <p:nvPicPr>
          <p:cNvPr id="7" name="Picture 6">
            <a:extLst>
              <a:ext uri="{FF2B5EF4-FFF2-40B4-BE49-F238E27FC236}">
                <a16:creationId xmlns:a16="http://schemas.microsoft.com/office/drawing/2014/main" xmlns="" id="{0089502E-BF56-4786-A8B8-1A4ACA4AA431}"/>
              </a:ext>
            </a:extLst>
          </p:cNvPr>
          <p:cNvPicPr>
            <a:picLocks noChangeAspect="1"/>
          </p:cNvPicPr>
          <p:nvPr/>
        </p:nvPicPr>
        <p:blipFill>
          <a:blip r:embed="rId3"/>
          <a:stretch>
            <a:fillRect/>
          </a:stretch>
        </p:blipFill>
        <p:spPr>
          <a:xfrm>
            <a:off x="6398556" y="2910253"/>
            <a:ext cx="4997598" cy="2790400"/>
          </a:xfrm>
          <a:prstGeom prst="rect">
            <a:avLst/>
          </a:prstGeom>
        </p:spPr>
      </p:pic>
      <p:sp>
        <p:nvSpPr>
          <p:cNvPr id="8" name="TextBox 7">
            <a:extLst>
              <a:ext uri="{FF2B5EF4-FFF2-40B4-BE49-F238E27FC236}">
                <a16:creationId xmlns:a16="http://schemas.microsoft.com/office/drawing/2014/main" xmlns="" id="{AC7B3A8B-1D3B-4C02-A789-7E269910E793}"/>
              </a:ext>
            </a:extLst>
          </p:cNvPr>
          <p:cNvSpPr txBox="1"/>
          <p:nvPr/>
        </p:nvSpPr>
        <p:spPr>
          <a:xfrm>
            <a:off x="1410513" y="2757080"/>
            <a:ext cx="4905559" cy="3416320"/>
          </a:xfrm>
          <a:prstGeom prst="rect">
            <a:avLst/>
          </a:prstGeom>
          <a:noFill/>
        </p:spPr>
        <p:txBody>
          <a:bodyPr wrap="square" rtlCol="0">
            <a:spAutoFit/>
          </a:bodyPr>
          <a:lstStyle/>
          <a:p>
            <a:pPr marL="342900" indent="-342900">
              <a:buFont typeface="+mj-lt"/>
              <a:buAutoNum type="arabicPeriod" startAt="4"/>
            </a:pPr>
            <a:r>
              <a:rPr lang="en-AU" dirty="0"/>
              <a:t>Under direction from the Dogman, the forklift is driven in and the tines are closed to lift the wheels off the track. Forklift is then reversed and swung around 90 degrees to place wheel set on ground. This is repeated for the second wheel set.</a:t>
            </a:r>
          </a:p>
          <a:p>
            <a:pPr marL="342900" indent="-342900">
              <a:buFont typeface="+mj-lt"/>
              <a:buAutoNum type="arabicPeriod" startAt="4"/>
            </a:pPr>
            <a:r>
              <a:rPr lang="en-AU" dirty="0"/>
              <a:t>The process is then run in reverse, with new wheels being placed on the track under the wagon, with the staff moving them in place and lowering the wagon to allow wheel plates to be re-attached. </a:t>
            </a:r>
          </a:p>
          <a:p>
            <a:endParaRPr lang="en-AU" dirty="0"/>
          </a:p>
        </p:txBody>
      </p:sp>
    </p:spTree>
    <p:extLst>
      <p:ext uri="{BB962C8B-B14F-4D97-AF65-F5344CB8AC3E}">
        <p14:creationId xmlns:p14="http://schemas.microsoft.com/office/powerpoint/2010/main" val="248170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A7ECC8-686C-4894-9A7E-718ADBF67C7F}"/>
              </a:ext>
            </a:extLst>
          </p:cNvPr>
          <p:cNvSpPr>
            <a:spLocks noGrp="1"/>
          </p:cNvSpPr>
          <p:nvPr>
            <p:ph type="title"/>
          </p:nvPr>
        </p:nvSpPr>
        <p:spPr/>
        <p:txBody>
          <a:bodyPr/>
          <a:lstStyle/>
          <a:p>
            <a:r>
              <a:rPr lang="en-AU" dirty="0"/>
              <a:t>The solution</a:t>
            </a:r>
          </a:p>
        </p:txBody>
      </p:sp>
      <p:sp>
        <p:nvSpPr>
          <p:cNvPr id="3" name="Text Placeholder 2">
            <a:extLst>
              <a:ext uri="{FF2B5EF4-FFF2-40B4-BE49-F238E27FC236}">
                <a16:creationId xmlns:a16="http://schemas.microsoft.com/office/drawing/2014/main" xmlns="" id="{EC720C3D-66B6-4CF1-BC80-4AF89DD82A02}"/>
              </a:ext>
            </a:extLst>
          </p:cNvPr>
          <p:cNvSpPr>
            <a:spLocks noGrp="1"/>
          </p:cNvSpPr>
          <p:nvPr>
            <p:ph type="body" idx="1"/>
          </p:nvPr>
        </p:nvSpPr>
        <p:spPr>
          <a:xfrm>
            <a:off x="3433429" y="5138515"/>
            <a:ext cx="7806070" cy="951135"/>
          </a:xfrm>
        </p:spPr>
        <p:txBody>
          <a:bodyPr>
            <a:normAutofit/>
          </a:bodyPr>
          <a:lstStyle/>
          <a:p>
            <a:r>
              <a:rPr lang="en-AU" sz="1600" dirty="0"/>
              <a:t>THE ELECTRODRIVE WHEEL SET MOVER</a:t>
            </a:r>
          </a:p>
        </p:txBody>
      </p:sp>
    </p:spTree>
    <p:extLst>
      <p:ext uri="{BB962C8B-B14F-4D97-AF65-F5344CB8AC3E}">
        <p14:creationId xmlns:p14="http://schemas.microsoft.com/office/powerpoint/2010/main" val="319076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3938733D-78AB-4A4E-848D-8BD5EF3539B4}"/>
              </a:ext>
            </a:extLst>
          </p:cNvPr>
          <p:cNvPicPr>
            <a:picLocks noChangeAspect="1"/>
          </p:cNvPicPr>
          <p:nvPr/>
        </p:nvPicPr>
        <p:blipFill>
          <a:blip r:embed="rId2"/>
          <a:stretch>
            <a:fillRect/>
          </a:stretch>
        </p:blipFill>
        <p:spPr>
          <a:xfrm>
            <a:off x="-1" y="0"/>
            <a:ext cx="12401447" cy="6858000"/>
          </a:xfrm>
          <a:prstGeom prst="rect">
            <a:avLst/>
          </a:prstGeom>
        </p:spPr>
      </p:pic>
    </p:spTree>
    <p:extLst>
      <p:ext uri="{BB962C8B-B14F-4D97-AF65-F5344CB8AC3E}">
        <p14:creationId xmlns:p14="http://schemas.microsoft.com/office/powerpoint/2010/main" val="166209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AD1E4-814C-476F-9E0D-ED0514D112B2}"/>
              </a:ext>
            </a:extLst>
          </p:cNvPr>
          <p:cNvSpPr>
            <a:spLocks noGrp="1"/>
          </p:cNvSpPr>
          <p:nvPr>
            <p:ph type="title"/>
          </p:nvPr>
        </p:nvSpPr>
        <p:spPr>
          <a:xfrm>
            <a:off x="866977" y="87551"/>
            <a:ext cx="10172700" cy="571500"/>
          </a:xfrm>
        </p:spPr>
        <p:txBody>
          <a:bodyPr>
            <a:normAutofit/>
          </a:bodyPr>
          <a:lstStyle/>
          <a:p>
            <a:r>
              <a:rPr lang="en-AU" sz="3200" dirty="0"/>
              <a:t>FEATURES &amp; specifications</a:t>
            </a:r>
          </a:p>
        </p:txBody>
      </p:sp>
      <p:graphicFrame>
        <p:nvGraphicFramePr>
          <p:cNvPr id="7" name="Content Placeholder 6">
            <a:extLst>
              <a:ext uri="{FF2B5EF4-FFF2-40B4-BE49-F238E27FC236}">
                <a16:creationId xmlns:a16="http://schemas.microsoft.com/office/drawing/2014/main" xmlns="" id="{D682AE82-73DE-4941-A834-C673A42B39A1}"/>
              </a:ext>
            </a:extLst>
          </p:cNvPr>
          <p:cNvGraphicFramePr>
            <a:graphicFrameLocks noGrp="1"/>
          </p:cNvGraphicFramePr>
          <p:nvPr>
            <p:ph sz="quarter" idx="4"/>
            <p:extLst>
              <p:ext uri="{D42A27DB-BD31-4B8C-83A1-F6EECF244321}">
                <p14:modId xmlns:p14="http://schemas.microsoft.com/office/powerpoint/2010/main" val="4096086768"/>
              </p:ext>
            </p:extLst>
          </p:nvPr>
        </p:nvGraphicFramePr>
        <p:xfrm>
          <a:off x="0" y="571500"/>
          <a:ext cx="11906655" cy="6286498"/>
        </p:xfrm>
        <a:graphic>
          <a:graphicData uri="http://schemas.openxmlformats.org/drawingml/2006/table">
            <a:tbl>
              <a:tblPr/>
              <a:tblGrid>
                <a:gridCol w="2749190">
                  <a:extLst>
                    <a:ext uri="{9D8B030D-6E8A-4147-A177-3AD203B41FA5}">
                      <a16:colId xmlns:a16="http://schemas.microsoft.com/office/drawing/2014/main" xmlns="" val="2716052952"/>
                    </a:ext>
                  </a:extLst>
                </a:gridCol>
                <a:gridCol w="9157465">
                  <a:extLst>
                    <a:ext uri="{9D8B030D-6E8A-4147-A177-3AD203B41FA5}">
                      <a16:colId xmlns:a16="http://schemas.microsoft.com/office/drawing/2014/main" xmlns="" val="939051809"/>
                    </a:ext>
                  </a:extLst>
                </a:gridCol>
              </a:tblGrid>
              <a:tr h="316528">
                <a:tc>
                  <a:txBody>
                    <a:bodyPr/>
                    <a:lstStyle/>
                    <a:p>
                      <a:pPr algn="l" fontAlgn="base"/>
                      <a:r>
                        <a:rPr lang="en-AU" sz="1800" b="1" dirty="0">
                          <a:solidFill>
                            <a:srgbClr val="333333"/>
                          </a:solidFill>
                          <a:effectLst/>
                          <a:latin typeface="+mn-lt"/>
                        </a:rPr>
                        <a:t>Load capacity</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a:solidFill>
                            <a:srgbClr val="333333"/>
                          </a:solidFill>
                          <a:effectLst/>
                          <a:latin typeface="+mn-lt"/>
                        </a:rPr>
                        <a:t>Move up to 1400 kg on flat surface.</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4049894284"/>
                  </a:ext>
                </a:extLst>
              </a:tr>
              <a:tr h="316528">
                <a:tc>
                  <a:txBody>
                    <a:bodyPr/>
                    <a:lstStyle/>
                    <a:p>
                      <a:pPr algn="l" fontAlgn="base"/>
                      <a:r>
                        <a:rPr lang="en-AU" sz="1800" b="1">
                          <a:solidFill>
                            <a:srgbClr val="333333"/>
                          </a:solidFill>
                          <a:effectLst/>
                          <a:latin typeface="+mn-lt"/>
                        </a:rPr>
                        <a:t>Max. speed</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dirty="0">
                          <a:solidFill>
                            <a:srgbClr val="333333"/>
                          </a:solidFill>
                          <a:effectLst/>
                          <a:latin typeface="+mn-lt"/>
                        </a:rPr>
                        <a:t>Up to 4.1 km per hour (programmable)</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3536450791"/>
                  </a:ext>
                </a:extLst>
              </a:tr>
              <a:tr h="316528">
                <a:tc>
                  <a:txBody>
                    <a:bodyPr/>
                    <a:lstStyle/>
                    <a:p>
                      <a:pPr algn="l" fontAlgn="base"/>
                      <a:r>
                        <a:rPr lang="en-AU" sz="1800" b="1">
                          <a:solidFill>
                            <a:srgbClr val="333333"/>
                          </a:solidFill>
                          <a:effectLst/>
                          <a:latin typeface="+mn-lt"/>
                        </a:rPr>
                        <a:t>Speed mode</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dirty="0">
                          <a:solidFill>
                            <a:srgbClr val="333333"/>
                          </a:solidFill>
                          <a:effectLst/>
                          <a:latin typeface="+mn-lt"/>
                        </a:rPr>
                        <a:t>Three speed control with forward, reverse and emergency stop buttons.</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738092071"/>
                  </a:ext>
                </a:extLst>
              </a:tr>
              <a:tr h="2019011">
                <a:tc>
                  <a:txBody>
                    <a:bodyPr/>
                    <a:lstStyle/>
                    <a:p>
                      <a:pPr algn="l" fontAlgn="base"/>
                      <a:r>
                        <a:rPr lang="en-AU" sz="1800" b="1">
                          <a:solidFill>
                            <a:srgbClr val="333333"/>
                          </a:solidFill>
                          <a:effectLst/>
                          <a:latin typeface="+mn-lt"/>
                        </a:rPr>
                        <a:t>Usability</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marL="285750" indent="-285750" fontAlgn="base">
                        <a:buFont typeface="Arial" panose="020B0604020202020204" pitchFamily="34" charset="0"/>
                        <a:buChar char="•"/>
                      </a:pPr>
                      <a:r>
                        <a:rPr lang="en-AU" sz="1800" dirty="0">
                          <a:solidFill>
                            <a:srgbClr val="333333"/>
                          </a:solidFill>
                          <a:effectLst/>
                          <a:latin typeface="+mn-lt"/>
                        </a:rPr>
                        <a:t>No license required.</a:t>
                      </a:r>
                    </a:p>
                    <a:p>
                      <a:pPr marL="285750" indent="-285750" fontAlgn="base">
                        <a:buFont typeface="Arial" panose="020B0604020202020204" pitchFamily="34" charset="0"/>
                        <a:buChar char="•"/>
                      </a:pPr>
                      <a:r>
                        <a:rPr lang="en-AU" sz="1800" dirty="0">
                          <a:solidFill>
                            <a:srgbClr val="333333"/>
                          </a:solidFill>
                          <a:effectLst/>
                          <a:latin typeface="+mn-lt"/>
                        </a:rPr>
                        <a:t>Quiet, smooth operation.</a:t>
                      </a:r>
                    </a:p>
                    <a:p>
                      <a:pPr marL="285750" indent="-285750" fontAlgn="base">
                        <a:buFont typeface="Arial" panose="020B0604020202020204" pitchFamily="34" charset="0"/>
                        <a:buChar char="•"/>
                      </a:pPr>
                      <a:r>
                        <a:rPr lang="en-AU" sz="1800" dirty="0">
                          <a:solidFill>
                            <a:srgbClr val="333333"/>
                          </a:solidFill>
                          <a:effectLst/>
                          <a:latin typeface="+mn-lt"/>
                        </a:rPr>
                        <a:t>Zero emissions.</a:t>
                      </a:r>
                    </a:p>
                    <a:p>
                      <a:pPr marL="285750" indent="-285750" fontAlgn="base">
                        <a:buFont typeface="Arial" panose="020B0604020202020204" pitchFamily="34" charset="0"/>
                        <a:buChar char="•"/>
                      </a:pPr>
                      <a:r>
                        <a:rPr lang="en-AU" sz="1800" dirty="0">
                          <a:solidFill>
                            <a:srgbClr val="333333"/>
                          </a:solidFill>
                          <a:effectLst/>
                          <a:latin typeface="+mn-lt"/>
                        </a:rPr>
                        <a:t>Battery operated and rechargeable.</a:t>
                      </a:r>
                    </a:p>
                    <a:p>
                      <a:pPr marL="285750" indent="-285750" fontAlgn="base">
                        <a:buFont typeface="Arial" panose="020B0604020202020204" pitchFamily="34" charset="0"/>
                        <a:buChar char="•"/>
                      </a:pPr>
                      <a:r>
                        <a:rPr lang="en-AU" sz="1800" dirty="0">
                          <a:solidFill>
                            <a:srgbClr val="333333"/>
                          </a:solidFill>
                          <a:effectLst/>
                          <a:latin typeface="+mn-lt"/>
                        </a:rPr>
                        <a:t>Key on/off switch.</a:t>
                      </a:r>
                    </a:p>
                    <a:p>
                      <a:pPr marL="285750" indent="-285750" fontAlgn="base">
                        <a:buFont typeface="Arial" panose="020B0604020202020204" pitchFamily="34" charset="0"/>
                        <a:buChar char="•"/>
                      </a:pPr>
                      <a:r>
                        <a:rPr lang="en-AU" sz="1800" dirty="0">
                          <a:solidFill>
                            <a:srgbClr val="333333"/>
                          </a:solidFill>
                          <a:effectLst/>
                          <a:latin typeface="+mn-lt"/>
                        </a:rPr>
                        <a:t>Ergonomic design with folding tiller handle.</a:t>
                      </a:r>
                    </a:p>
                    <a:p>
                      <a:pPr marL="285750" indent="-285750" fontAlgn="base">
                        <a:buFont typeface="Arial" panose="020B0604020202020204" pitchFamily="34" charset="0"/>
                        <a:buChar char="•"/>
                      </a:pPr>
                      <a:r>
                        <a:rPr lang="en-AU" sz="1800" dirty="0">
                          <a:solidFill>
                            <a:srgbClr val="333333"/>
                          </a:solidFill>
                          <a:effectLst/>
                          <a:latin typeface="+mn-lt"/>
                        </a:rPr>
                        <a:t>Hydraulic park brake release—to enable manual operation in the event of a flat battery.</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171349622"/>
                  </a:ext>
                </a:extLst>
              </a:tr>
              <a:tr h="316528">
                <a:tc>
                  <a:txBody>
                    <a:bodyPr/>
                    <a:lstStyle/>
                    <a:p>
                      <a:pPr algn="l" fontAlgn="base"/>
                      <a:r>
                        <a:rPr lang="en-AU" sz="1800" b="1">
                          <a:solidFill>
                            <a:srgbClr val="333333"/>
                          </a:solidFill>
                          <a:effectLst/>
                          <a:latin typeface="+mn-lt"/>
                        </a:rPr>
                        <a:t>Country of origin</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a:solidFill>
                            <a:srgbClr val="333333"/>
                          </a:solidFill>
                          <a:effectLst/>
                          <a:latin typeface="+mn-lt"/>
                        </a:rPr>
                        <a:t>Designed and manufactured in Australia.</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85544913"/>
                  </a:ext>
                </a:extLst>
              </a:tr>
              <a:tr h="884022">
                <a:tc>
                  <a:txBody>
                    <a:bodyPr/>
                    <a:lstStyle/>
                    <a:p>
                      <a:pPr algn="l" fontAlgn="base"/>
                      <a:r>
                        <a:rPr lang="en-AU" sz="1800" b="1">
                          <a:solidFill>
                            <a:srgbClr val="333333"/>
                          </a:solidFill>
                          <a:effectLst/>
                          <a:latin typeface="+mn-lt"/>
                        </a:rPr>
                        <a:t>Safety features</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marL="285750" indent="-285750" fontAlgn="base">
                        <a:buFont typeface="Arial" panose="020B0604020202020204" pitchFamily="34" charset="0"/>
                        <a:buChar char="•"/>
                      </a:pPr>
                      <a:r>
                        <a:rPr lang="en-AU" sz="1800" dirty="0">
                          <a:solidFill>
                            <a:srgbClr val="333333"/>
                          </a:solidFill>
                          <a:effectLst/>
                          <a:latin typeface="+mn-lt"/>
                        </a:rPr>
                        <a:t>Emergency stop button.</a:t>
                      </a:r>
                    </a:p>
                    <a:p>
                      <a:pPr marL="285750" indent="-285750" fontAlgn="base">
                        <a:buFont typeface="Arial" panose="020B0604020202020204" pitchFamily="34" charset="0"/>
                        <a:buChar char="•"/>
                      </a:pPr>
                      <a:r>
                        <a:rPr lang="en-AU" sz="1800" dirty="0">
                          <a:solidFill>
                            <a:srgbClr val="333333"/>
                          </a:solidFill>
                          <a:effectLst/>
                          <a:latin typeface="+mn-lt"/>
                        </a:rPr>
                        <a:t>Emergency back-off button.</a:t>
                      </a:r>
                    </a:p>
                    <a:p>
                      <a:pPr marL="285750" indent="-285750" fontAlgn="base">
                        <a:buFont typeface="Arial" panose="020B0604020202020204" pitchFamily="34" charset="0"/>
                        <a:buChar char="•"/>
                      </a:pPr>
                      <a:r>
                        <a:rPr lang="en-AU" sz="1800" dirty="0">
                          <a:solidFill>
                            <a:srgbClr val="333333"/>
                          </a:solidFill>
                          <a:effectLst/>
                          <a:latin typeface="+mn-lt"/>
                        </a:rPr>
                        <a:t>Hydraulic manual override.</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867206639"/>
                  </a:ext>
                </a:extLst>
              </a:tr>
              <a:tr h="600275">
                <a:tc>
                  <a:txBody>
                    <a:bodyPr/>
                    <a:lstStyle/>
                    <a:p>
                      <a:pPr algn="l" fontAlgn="base"/>
                      <a:r>
                        <a:rPr lang="en-AU" sz="1800" b="1">
                          <a:solidFill>
                            <a:srgbClr val="333333"/>
                          </a:solidFill>
                          <a:effectLst/>
                          <a:latin typeface="+mn-lt"/>
                        </a:rPr>
                        <a:t>Warranty</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marL="285750" indent="-285750" fontAlgn="base">
                        <a:buFont typeface="Arial" panose="020B0604020202020204" pitchFamily="34" charset="0"/>
                        <a:buChar char="•"/>
                      </a:pPr>
                      <a:r>
                        <a:rPr lang="en-AU" sz="1800" dirty="0">
                          <a:solidFill>
                            <a:srgbClr val="333333"/>
                          </a:solidFill>
                          <a:effectLst/>
                          <a:latin typeface="+mn-lt"/>
                        </a:rPr>
                        <a:t>Comprehensive 12-month warranty.</a:t>
                      </a:r>
                    </a:p>
                    <a:p>
                      <a:pPr marL="285750" indent="-285750" fontAlgn="base">
                        <a:buFont typeface="Arial" panose="020B0604020202020204" pitchFamily="34" charset="0"/>
                        <a:buChar char="•"/>
                      </a:pPr>
                      <a:r>
                        <a:rPr lang="en-AU" sz="1800" dirty="0">
                          <a:solidFill>
                            <a:srgbClr val="333333"/>
                          </a:solidFill>
                          <a:effectLst/>
                          <a:latin typeface="+mn-lt"/>
                        </a:rPr>
                        <a:t>Six month warranty on battery and charger.</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3415378883"/>
                  </a:ext>
                </a:extLst>
              </a:tr>
              <a:tr h="316528">
                <a:tc>
                  <a:txBody>
                    <a:bodyPr/>
                    <a:lstStyle/>
                    <a:p>
                      <a:pPr algn="l" fontAlgn="base"/>
                      <a:r>
                        <a:rPr lang="en-AU" sz="1800" b="1">
                          <a:solidFill>
                            <a:srgbClr val="333333"/>
                          </a:solidFill>
                          <a:effectLst/>
                          <a:latin typeface="+mn-lt"/>
                        </a:rPr>
                        <a:t>Service</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dirty="0">
                          <a:solidFill>
                            <a:srgbClr val="333333"/>
                          </a:solidFill>
                          <a:effectLst/>
                          <a:latin typeface="+mn-lt"/>
                        </a:rPr>
                        <a:t>Training and servicing programs are available.</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2350104905"/>
                  </a:ext>
                </a:extLst>
              </a:tr>
              <a:tr h="600275">
                <a:tc>
                  <a:txBody>
                    <a:bodyPr/>
                    <a:lstStyle/>
                    <a:p>
                      <a:pPr algn="l" fontAlgn="base"/>
                      <a:r>
                        <a:rPr lang="en-AU" sz="1800" b="1">
                          <a:solidFill>
                            <a:srgbClr val="333333"/>
                          </a:solidFill>
                          <a:effectLst/>
                          <a:latin typeface="+mn-lt"/>
                        </a:rPr>
                        <a:t>Battery</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fontAlgn="base"/>
                      <a:r>
                        <a:rPr lang="en-AU" sz="1800" dirty="0">
                          <a:solidFill>
                            <a:srgbClr val="333333"/>
                          </a:solidFill>
                          <a:effectLst/>
                          <a:latin typeface="+mn-lt"/>
                        </a:rPr>
                        <a:t>Two 12V 73Ah MK-cyclic gel / suspended electrolyte batteries (deep cycle, long-lasting, maintenance-free) with 24V smart charger.</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xmlns="" val="2993513275"/>
                  </a:ext>
                </a:extLst>
              </a:tr>
              <a:tr h="600275">
                <a:tc>
                  <a:txBody>
                    <a:bodyPr/>
                    <a:lstStyle/>
                    <a:p>
                      <a:pPr algn="l" fontAlgn="base"/>
                      <a:r>
                        <a:rPr lang="en-AU" sz="1800" b="1" dirty="0">
                          <a:solidFill>
                            <a:srgbClr val="333333"/>
                          </a:solidFill>
                          <a:effectLst/>
                          <a:latin typeface="+mn-lt"/>
                        </a:rPr>
                        <a:t>Dimensions (L/W/H)</a:t>
                      </a:r>
                    </a:p>
                  </a:txBody>
                  <a:tcPr marL="30425" marR="15846" marT="15846" marB="15846" anchor="ctr">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fontAlgn="base"/>
                      <a:r>
                        <a:rPr lang="en-AU" sz="1800" dirty="0">
                          <a:solidFill>
                            <a:srgbClr val="333333"/>
                          </a:solidFill>
                          <a:effectLst/>
                          <a:latin typeface="+mn-lt"/>
                        </a:rPr>
                        <a:t>3264/1505/869 mm </a:t>
                      </a:r>
                    </a:p>
                    <a:p>
                      <a:pPr fontAlgn="base"/>
                      <a:r>
                        <a:rPr lang="en-AU" sz="1800" dirty="0">
                          <a:solidFill>
                            <a:srgbClr val="333333"/>
                          </a:solidFill>
                          <a:effectLst/>
                          <a:latin typeface="+mn-lt"/>
                        </a:rPr>
                        <a:t>2704/1505/869 mm (will tiller arm raised)</a:t>
                      </a:r>
                    </a:p>
                  </a:txBody>
                  <a:tcPr marL="15846" marR="15846" marT="15846" marB="15846" anchor="ctr">
                    <a:lnL>
                      <a:noFill/>
                    </a:lnL>
                    <a:lnR>
                      <a:noFill/>
                    </a:lnR>
                    <a:lnT w="9525" cap="flat" cmpd="sng" algn="ctr">
                      <a:solidFill>
                        <a:srgbClr val="99999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1325553762"/>
                  </a:ext>
                </a:extLst>
              </a:tr>
            </a:tbl>
          </a:graphicData>
        </a:graphic>
      </p:graphicFrame>
    </p:spTree>
    <p:extLst>
      <p:ext uri="{BB962C8B-B14F-4D97-AF65-F5344CB8AC3E}">
        <p14:creationId xmlns:p14="http://schemas.microsoft.com/office/powerpoint/2010/main" val="49091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3A12B39-78AD-4CAF-8E33-ED046780B9A9}"/>
              </a:ext>
            </a:extLst>
          </p:cNvPr>
          <p:cNvPicPr>
            <a:picLocks noChangeAspect="1"/>
          </p:cNvPicPr>
          <p:nvPr/>
        </p:nvPicPr>
        <p:blipFill>
          <a:blip r:embed="rId2"/>
          <a:stretch>
            <a:fillRect/>
          </a:stretch>
        </p:blipFill>
        <p:spPr>
          <a:xfrm>
            <a:off x="4259871" y="3911600"/>
            <a:ext cx="7638441" cy="2946400"/>
          </a:xfrm>
          <a:prstGeom prst="rect">
            <a:avLst/>
          </a:prstGeom>
        </p:spPr>
      </p:pic>
      <p:pic>
        <p:nvPicPr>
          <p:cNvPr id="3" name="Picture 2">
            <a:extLst>
              <a:ext uri="{FF2B5EF4-FFF2-40B4-BE49-F238E27FC236}">
                <a16:creationId xmlns:a16="http://schemas.microsoft.com/office/drawing/2014/main" xmlns="" id="{232FB480-D5F0-46F2-97F5-E3E6AA3E0D4E}"/>
              </a:ext>
            </a:extLst>
          </p:cNvPr>
          <p:cNvPicPr>
            <a:picLocks noChangeAspect="1"/>
          </p:cNvPicPr>
          <p:nvPr/>
        </p:nvPicPr>
        <p:blipFill>
          <a:blip r:embed="rId3"/>
          <a:stretch>
            <a:fillRect/>
          </a:stretch>
        </p:blipFill>
        <p:spPr>
          <a:xfrm>
            <a:off x="709612" y="0"/>
            <a:ext cx="6734175" cy="4105275"/>
          </a:xfrm>
          <a:prstGeom prst="rect">
            <a:avLst/>
          </a:prstGeom>
        </p:spPr>
      </p:pic>
      <p:sp>
        <p:nvSpPr>
          <p:cNvPr id="4" name="TextBox 3">
            <a:extLst>
              <a:ext uri="{FF2B5EF4-FFF2-40B4-BE49-F238E27FC236}">
                <a16:creationId xmlns:a16="http://schemas.microsoft.com/office/drawing/2014/main" xmlns="" id="{42665F5E-E88F-4FE4-A9D8-6B64F2A11CE1}"/>
              </a:ext>
            </a:extLst>
          </p:cNvPr>
          <p:cNvSpPr txBox="1"/>
          <p:nvPr/>
        </p:nvSpPr>
        <p:spPr>
          <a:xfrm>
            <a:off x="712585" y="4105275"/>
            <a:ext cx="3550258" cy="1477328"/>
          </a:xfrm>
          <a:prstGeom prst="rect">
            <a:avLst/>
          </a:prstGeom>
          <a:solidFill>
            <a:schemeClr val="bg1">
              <a:lumMod val="85000"/>
            </a:schemeClr>
          </a:solidFill>
          <a:ln>
            <a:noFill/>
          </a:ln>
        </p:spPr>
        <p:txBody>
          <a:bodyPr wrap="square" rtlCol="0">
            <a:spAutoFit/>
          </a:bodyPr>
          <a:lstStyle/>
          <a:p>
            <a:r>
              <a:rPr lang="en-AU" dirty="0"/>
              <a:t>      the driving handle (tiller arm) can be lifted vertically during operation to reduce the overall length of the machine to </a:t>
            </a:r>
            <a:r>
              <a:rPr lang="en-AU" b="1" dirty="0" smtClean="0"/>
              <a:t>2704 mm</a:t>
            </a:r>
            <a:r>
              <a:rPr lang="en-AU" dirty="0" smtClean="0"/>
              <a:t> </a:t>
            </a:r>
            <a:r>
              <a:rPr lang="en-AU" dirty="0"/>
              <a:t>and reduce the turning circle.</a:t>
            </a:r>
          </a:p>
        </p:txBody>
      </p:sp>
      <p:pic>
        <p:nvPicPr>
          <p:cNvPr id="2052" name="Picture 4" descr="Image result for hazard yellow arrow swoosh">
            <a:extLst>
              <a:ext uri="{FF2B5EF4-FFF2-40B4-BE49-F238E27FC236}">
                <a16:creationId xmlns:a16="http://schemas.microsoft.com/office/drawing/2014/main" xmlns="" id="{3E7E4979-76BF-44BC-A193-3450EAAA3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311" y="4545120"/>
            <a:ext cx="328003" cy="328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hazard yellow arrow swoosh">
            <a:extLst>
              <a:ext uri="{FF2B5EF4-FFF2-40B4-BE49-F238E27FC236}">
                <a16:creationId xmlns:a16="http://schemas.microsoft.com/office/drawing/2014/main" xmlns="" id="{470043FA-C061-4DB7-89A9-126FAB1904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47" y="4158396"/>
            <a:ext cx="281108" cy="281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5497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357</TotalTime>
  <Words>673</Words>
  <Application>Microsoft Macintosh PowerPoint</Application>
  <PresentationFormat>Widescreen</PresentationFormat>
  <Paragraphs>65</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Gill Sans MT</vt:lpstr>
      <vt:lpstr>Impact</vt:lpstr>
      <vt:lpstr>Wingdings</vt:lpstr>
      <vt:lpstr>Arial</vt:lpstr>
      <vt:lpstr>Badge</vt:lpstr>
      <vt:lpstr>Wheelset Mover</vt:lpstr>
      <vt:lpstr>Intelligent, simple &amp;  collaborative solutions</vt:lpstr>
      <vt:lpstr>The problem</vt:lpstr>
      <vt:lpstr>The problem</vt:lpstr>
      <vt:lpstr>PowerPoint Presentation</vt:lpstr>
      <vt:lpstr>The solution</vt:lpstr>
      <vt:lpstr>PowerPoint Presentation</vt:lpstr>
      <vt:lpstr>FEATURES &amp; specifications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Wheelset Mover</dc:title>
  <dc:creator>Lloyd Sanders</dc:creator>
  <cp:lastModifiedBy>Microsoft Office User</cp:lastModifiedBy>
  <cp:revision>35</cp:revision>
  <dcterms:created xsi:type="dcterms:W3CDTF">2019-08-07T01:27:31Z</dcterms:created>
  <dcterms:modified xsi:type="dcterms:W3CDTF">2019-08-08T02:38:51Z</dcterms:modified>
</cp:coreProperties>
</file>